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2" r:id="rId2"/>
    <p:sldId id="271" r:id="rId3"/>
    <p:sldId id="266" r:id="rId4"/>
    <p:sldId id="267" r:id="rId5"/>
    <p:sldId id="268" r:id="rId6"/>
    <p:sldId id="272" r:id="rId7"/>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1" autoAdjust="0"/>
    <p:restoredTop sz="96187" autoAdjust="0"/>
  </p:normalViewPr>
  <p:slideViewPr>
    <p:cSldViewPr snapToGrid="0">
      <p:cViewPr>
        <p:scale>
          <a:sx n="106" d="100"/>
          <a:sy n="106" d="100"/>
        </p:scale>
        <p:origin x="426" y="-16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32CF61-D54F-49D4-A0A2-1A943D5D8AA1}" type="datetimeFigureOut">
              <a:rPr lang="en-US" smtClean="0"/>
              <a:t>11/5/2019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CC2BB5-0897-4719-B626-CF0B71FB277C}" type="slidenum">
              <a:rPr lang="en-US" smtClean="0"/>
              <a:t>‹#›</a:t>
            </a:fld>
            <a:endParaRPr lang="en-US"/>
          </a:p>
        </p:txBody>
      </p:sp>
    </p:spTree>
    <p:extLst>
      <p:ext uri="{BB962C8B-B14F-4D97-AF65-F5344CB8AC3E}">
        <p14:creationId xmlns:p14="http://schemas.microsoft.com/office/powerpoint/2010/main" val="187134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algn="l"/>
            <a:r>
              <a:rPr lang="en-US" sz="1800" b="1" dirty="0"/>
              <a:t>Handout: Setting up a </a:t>
            </a:r>
            <a:r>
              <a:rPr lang="en-US" sz="1800" b="1"/>
              <a:t>moist chamber </a:t>
            </a:r>
            <a:endParaRPr lang="en-US" i="1" dirty="0" smtClean="0"/>
          </a:p>
        </p:txBody>
      </p:sp>
      <p:sp>
        <p:nvSpPr>
          <p:cNvPr id="4" name="Slide Number Placeholder 3"/>
          <p:cNvSpPr>
            <a:spLocks noGrp="1"/>
          </p:cNvSpPr>
          <p:nvPr>
            <p:ph type="sldNum" sz="quarter" idx="10"/>
          </p:nvPr>
        </p:nvSpPr>
        <p:spPr/>
        <p:txBody>
          <a:bodyPr/>
          <a:lstStyle/>
          <a:p>
            <a:fld id="{E30AA122-C1DB-450D-8C68-341F62184D95}" type="slidenum">
              <a:rPr lang="en-US" smtClean="0"/>
              <a:t>3</a:t>
            </a:fld>
            <a:endParaRPr lang="en-US"/>
          </a:p>
        </p:txBody>
      </p:sp>
    </p:spTree>
    <p:extLst>
      <p:ext uri="{BB962C8B-B14F-4D97-AF65-F5344CB8AC3E}">
        <p14:creationId xmlns:p14="http://schemas.microsoft.com/office/powerpoint/2010/main" val="207357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1900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147507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118851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233835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9893-5E2D-41E4-B4DA-CF0EB1DBCAA5}"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266104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9893-5E2D-41E4-B4DA-CF0EB1DBCAA5}"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77636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9893-5E2D-41E4-B4DA-CF0EB1DBCAA5}"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61602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969893-5E2D-41E4-B4DA-CF0EB1DBCAA5}"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5546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69893-5E2D-41E4-B4DA-CF0EB1DBCAA5}"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280309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69893-5E2D-41E4-B4DA-CF0EB1DBCAA5}"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873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69893-5E2D-41E4-B4DA-CF0EB1DBCAA5}"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B4A1D-1446-42F7-9893-66D5DD8FAB48}" type="slidenum">
              <a:rPr lang="en-US" smtClean="0"/>
              <a:t>‹#›</a:t>
            </a:fld>
            <a:endParaRPr lang="en-US"/>
          </a:p>
        </p:txBody>
      </p:sp>
    </p:spTree>
    <p:extLst>
      <p:ext uri="{BB962C8B-B14F-4D97-AF65-F5344CB8AC3E}">
        <p14:creationId xmlns:p14="http://schemas.microsoft.com/office/powerpoint/2010/main" val="300030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7969893-5E2D-41E4-B4DA-CF0EB1DBCAA5}" type="datetimeFigureOut">
              <a:rPr lang="en-US" smtClean="0"/>
              <a:t>11/5/2019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C0B4A1D-1446-42F7-9893-66D5DD8FAB48}" type="slidenum">
              <a:rPr lang="en-US" smtClean="0"/>
              <a:t>‹#›</a:t>
            </a:fld>
            <a:endParaRPr lang="en-US"/>
          </a:p>
        </p:txBody>
      </p:sp>
    </p:spTree>
    <p:extLst>
      <p:ext uri="{BB962C8B-B14F-4D97-AF65-F5344CB8AC3E}">
        <p14:creationId xmlns:p14="http://schemas.microsoft.com/office/powerpoint/2010/main" val="37400355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9223"/>
            <a:ext cx="7772400" cy="1446550"/>
          </a:xfrm>
          <a:prstGeom prst="rect">
            <a:avLst/>
          </a:prstGeom>
          <a:noFill/>
        </p:spPr>
        <p:txBody>
          <a:bodyPr wrap="square" lIns="342900" rIns="342900" rtlCol="0">
            <a:spAutoFit/>
          </a:bodyPr>
          <a:lstStyle/>
          <a:p>
            <a:r>
              <a:rPr lang="en-US" sz="2400" b="1" dirty="0" smtClean="0">
                <a:latin typeface="Garamond" panose="02020404030301010803" pitchFamily="18" charset="0"/>
              </a:rPr>
              <a:t>Sample Collection Needs</a:t>
            </a:r>
          </a:p>
          <a:p>
            <a:endParaRPr lang="en-US" sz="800" b="1" dirty="0" smtClean="0">
              <a:latin typeface="Garamond" panose="02020404030301010803" pitchFamily="18" charset="0"/>
            </a:endParaRPr>
          </a:p>
          <a:p>
            <a:r>
              <a:rPr lang="en-US" sz="1400" dirty="0" smtClean="0">
                <a:latin typeface="Garamond" panose="02020404030301010803" pitchFamily="18" charset="0"/>
              </a:rPr>
              <a:t>-</a:t>
            </a:r>
            <a:r>
              <a:rPr lang="en-US" sz="1400" b="1" dirty="0" smtClean="0">
                <a:solidFill>
                  <a:schemeClr val="accent1">
                    <a:lumMod val="50000"/>
                  </a:schemeClr>
                </a:solidFill>
                <a:latin typeface="Garamond" panose="02020404030301010803" pitchFamily="18" charset="0"/>
              </a:rPr>
              <a:t>Shears, clippers or a knife </a:t>
            </a:r>
            <a:r>
              <a:rPr lang="en-US" sz="1400" dirty="0" smtClean="0">
                <a:latin typeface="Garamond" panose="02020404030301010803" pitchFamily="18" charset="0"/>
              </a:rPr>
              <a:t>to collect tissue</a:t>
            </a:r>
            <a:endParaRPr lang="en-US" sz="1400" dirty="0">
              <a:latin typeface="Garamond" panose="02020404030301010803" pitchFamily="18" charset="0"/>
            </a:endParaRPr>
          </a:p>
          <a:p>
            <a:r>
              <a:rPr lang="en-US" sz="1400" dirty="0" smtClean="0">
                <a:latin typeface="Garamond" panose="02020404030301010803" pitchFamily="18" charset="0"/>
              </a:rPr>
              <a:t>-</a:t>
            </a:r>
            <a:r>
              <a:rPr lang="en-US" sz="1400" b="1" dirty="0" smtClean="0">
                <a:solidFill>
                  <a:schemeClr val="accent1">
                    <a:lumMod val="50000"/>
                  </a:schemeClr>
                </a:solidFill>
                <a:latin typeface="Garamond" panose="02020404030301010803" pitchFamily="18" charset="0"/>
              </a:rPr>
              <a:t>Disinfecting wipes or sanitizer </a:t>
            </a:r>
            <a:r>
              <a:rPr lang="en-US" sz="1400" b="1" dirty="0">
                <a:solidFill>
                  <a:schemeClr val="accent1">
                    <a:lumMod val="50000"/>
                  </a:schemeClr>
                </a:solidFill>
                <a:latin typeface="Garamond" panose="02020404030301010803" pitchFamily="18" charset="0"/>
              </a:rPr>
              <a:t>and disposal paper towels </a:t>
            </a:r>
            <a:r>
              <a:rPr lang="en-US" sz="1400" dirty="0">
                <a:latin typeface="Garamond" panose="02020404030301010803" pitchFamily="18" charset="0"/>
              </a:rPr>
              <a:t>to wipe tool blades between </a:t>
            </a:r>
            <a:r>
              <a:rPr lang="en-US" sz="1400" dirty="0" smtClean="0">
                <a:latin typeface="Garamond" panose="02020404030301010803" pitchFamily="18" charset="0"/>
              </a:rPr>
              <a:t>plants </a:t>
            </a:r>
            <a:endParaRPr lang="en-US" sz="1400" dirty="0">
              <a:latin typeface="Garamond" panose="02020404030301010803" pitchFamily="18" charset="0"/>
            </a:endParaRPr>
          </a:p>
          <a:p>
            <a:r>
              <a:rPr lang="en-US" sz="1400" dirty="0" smtClean="0">
                <a:latin typeface="Garamond" panose="02020404030301010803" pitchFamily="18" charset="0"/>
              </a:rPr>
              <a:t>-</a:t>
            </a:r>
            <a:r>
              <a:rPr lang="en-US" sz="1400" b="1" dirty="0">
                <a:solidFill>
                  <a:schemeClr val="accent1">
                    <a:lumMod val="50000"/>
                  </a:schemeClr>
                </a:solidFill>
                <a:latin typeface="Garamond" panose="02020404030301010803" pitchFamily="18" charset="0"/>
              </a:rPr>
              <a:t>Plastic bags </a:t>
            </a:r>
            <a:r>
              <a:rPr lang="en-US" sz="1400" dirty="0">
                <a:latin typeface="Garamond" panose="02020404030301010803" pitchFamily="18" charset="0"/>
              </a:rPr>
              <a:t>to hold samples (one sample or plant per bag only) </a:t>
            </a:r>
            <a:endParaRPr lang="en-US" sz="1400" dirty="0" smtClean="0">
              <a:latin typeface="Garamond" panose="02020404030301010803" pitchFamily="18" charset="0"/>
            </a:endParaRPr>
          </a:p>
          <a:p>
            <a:r>
              <a:rPr lang="en-US" sz="1400" dirty="0" smtClean="0">
                <a:latin typeface="Garamond" panose="02020404030301010803" pitchFamily="18" charset="0"/>
              </a:rPr>
              <a:t>-</a:t>
            </a:r>
            <a:r>
              <a:rPr lang="en-US" sz="1400" b="1" dirty="0" smtClean="0">
                <a:solidFill>
                  <a:schemeClr val="accent1">
                    <a:lumMod val="50000"/>
                  </a:schemeClr>
                </a:solidFill>
                <a:latin typeface="Garamond" panose="02020404030301010803" pitchFamily="18" charset="0"/>
              </a:rPr>
              <a:t>Permanent marker </a:t>
            </a:r>
            <a:r>
              <a:rPr lang="en-US" sz="1400" dirty="0" smtClean="0">
                <a:latin typeface="Garamond" panose="02020404030301010803" pitchFamily="18" charset="0"/>
              </a:rPr>
              <a:t>to label samples</a:t>
            </a:r>
            <a:endParaRPr lang="en-US" sz="1400" dirty="0">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38" y="2186755"/>
            <a:ext cx="2984270" cy="223820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656974" y="2186755"/>
            <a:ext cx="2984271" cy="223820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329806" y="2186757"/>
            <a:ext cx="2984269" cy="22382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0" y="5049121"/>
            <a:ext cx="7772400" cy="3447098"/>
          </a:xfrm>
          <a:prstGeom prst="rect">
            <a:avLst/>
          </a:prstGeom>
          <a:noFill/>
        </p:spPr>
        <p:txBody>
          <a:bodyPr wrap="square" lIns="342900" rIns="342900" rtlCol="0">
            <a:spAutoFit/>
          </a:bodyPr>
          <a:lstStyle/>
          <a:p>
            <a:pPr>
              <a:spcAft>
                <a:spcPts val="1200"/>
              </a:spcAft>
            </a:pPr>
            <a:r>
              <a:rPr lang="en-US" sz="2400" b="1" dirty="0">
                <a:latin typeface="Garamond" panose="02020404030301010803" pitchFamily="18" charset="0"/>
              </a:rPr>
              <a:t>Instructions/Handling:  </a:t>
            </a:r>
            <a:endParaRPr lang="en-US" sz="2400" dirty="0">
              <a:latin typeface="Garamond" panose="02020404030301010803" pitchFamily="18" charset="0"/>
            </a:endParaRPr>
          </a:p>
          <a:p>
            <a:pPr>
              <a:spcAft>
                <a:spcPts val="1200"/>
              </a:spcAft>
            </a:pPr>
            <a:r>
              <a:rPr lang="en-US" sz="1400" dirty="0">
                <a:latin typeface="Garamond" panose="02020404030301010803" pitchFamily="18" charset="0"/>
              </a:rPr>
              <a:t>Tomato foliage does not hold up well under </a:t>
            </a:r>
            <a:r>
              <a:rPr lang="en-US" sz="1400" dirty="0" smtClean="0">
                <a:latin typeface="Garamond" panose="02020404030301010803" pitchFamily="18" charset="0"/>
              </a:rPr>
              <a:t>refrigeration, and it may </a:t>
            </a:r>
            <a:r>
              <a:rPr lang="en-US" sz="1400" dirty="0">
                <a:latin typeface="Garamond" panose="02020404030301010803" pitchFamily="18" charset="0"/>
              </a:rPr>
              <a:t>not be likely that you </a:t>
            </a:r>
            <a:r>
              <a:rPr lang="en-US" sz="1400" dirty="0" smtClean="0">
                <a:latin typeface="Garamond" panose="02020404030301010803" pitchFamily="18" charset="0"/>
              </a:rPr>
              <a:t>will have </a:t>
            </a:r>
            <a:r>
              <a:rPr lang="en-US" sz="1400" dirty="0">
                <a:latin typeface="Garamond" panose="02020404030301010803" pitchFamily="18" charset="0"/>
              </a:rPr>
              <a:t>ready access to </a:t>
            </a:r>
            <a:r>
              <a:rPr lang="en-US" sz="1400" dirty="0" smtClean="0">
                <a:latin typeface="Garamond" panose="02020404030301010803" pitchFamily="18" charset="0"/>
              </a:rPr>
              <a:t>one or more infected tomato plants at </a:t>
            </a:r>
            <a:r>
              <a:rPr lang="en-US" sz="1400" dirty="0">
                <a:latin typeface="Garamond" panose="02020404030301010803" pitchFamily="18" charset="0"/>
              </a:rPr>
              <a:t>the time that you wish to perform this training. </a:t>
            </a:r>
            <a:r>
              <a:rPr lang="en-US" sz="1400" dirty="0" smtClean="0">
                <a:latin typeface="Garamond" panose="02020404030301010803" pitchFamily="18" charset="0"/>
              </a:rPr>
              <a:t>For this training, </a:t>
            </a:r>
            <a:r>
              <a:rPr lang="en-US" sz="1400" b="1" dirty="0" smtClean="0">
                <a:solidFill>
                  <a:schemeClr val="accent1">
                    <a:lumMod val="50000"/>
                  </a:schemeClr>
                </a:solidFill>
                <a:latin typeface="Garamond" panose="02020404030301010803" pitchFamily="18" charset="0"/>
              </a:rPr>
              <a:t>it may be best to have potted plants that have been inoculated with the pathogen prior to the planned time for the training. </a:t>
            </a:r>
            <a:endParaRPr lang="en-US" sz="1400" b="1" dirty="0">
              <a:solidFill>
                <a:schemeClr val="accent1">
                  <a:lumMod val="50000"/>
                </a:schemeClr>
              </a:solidFill>
              <a:latin typeface="Garamond" panose="02020404030301010803" pitchFamily="18" charset="0"/>
            </a:endParaRPr>
          </a:p>
          <a:p>
            <a:pPr>
              <a:spcAft>
                <a:spcPts val="1200"/>
              </a:spcAft>
            </a:pPr>
            <a:r>
              <a:rPr lang="en-US" sz="1400" dirty="0" smtClean="0">
                <a:latin typeface="Garamond" panose="02020404030301010803" pitchFamily="18" charset="0"/>
              </a:rPr>
              <a:t>As an alternative, plan the class for August-September and ask </a:t>
            </a:r>
            <a:r>
              <a:rPr lang="en-US" sz="1400" dirty="0">
                <a:latin typeface="Garamond" panose="02020404030301010803" pitchFamily="18" charset="0"/>
              </a:rPr>
              <a:t>participants to </a:t>
            </a:r>
            <a:r>
              <a:rPr lang="en-US" sz="1400" dirty="0" smtClean="0">
                <a:latin typeface="Garamond" panose="02020404030301010803" pitchFamily="18" charset="0"/>
              </a:rPr>
              <a:t>bring in </a:t>
            </a:r>
            <a:r>
              <a:rPr lang="en-US" sz="1400" dirty="0">
                <a:latin typeface="Garamond" panose="02020404030301010803" pitchFamily="18" charset="0"/>
              </a:rPr>
              <a:t>fresh </a:t>
            </a:r>
            <a:r>
              <a:rPr lang="en-US" sz="1400" dirty="0" smtClean="0">
                <a:latin typeface="Garamond" panose="02020404030301010803" pitchFamily="18" charset="0"/>
              </a:rPr>
              <a:t>samples from their own tomato or potato garden plants to </a:t>
            </a:r>
            <a:r>
              <a:rPr lang="en-US" sz="1400" dirty="0">
                <a:latin typeface="Garamond" panose="02020404030301010803" pitchFamily="18" charset="0"/>
              </a:rPr>
              <a:t>share with the class. </a:t>
            </a:r>
            <a:endParaRPr lang="en-US" sz="1400" dirty="0" smtClean="0">
              <a:latin typeface="Garamond" panose="02020404030301010803" pitchFamily="18" charset="0"/>
            </a:endParaRPr>
          </a:p>
          <a:p>
            <a:pPr>
              <a:spcAft>
                <a:spcPts val="1200"/>
              </a:spcAft>
            </a:pPr>
            <a:r>
              <a:rPr lang="en-US" sz="1400" dirty="0" smtClean="0">
                <a:latin typeface="Garamond" panose="02020404030301010803" pitchFamily="18" charset="0"/>
              </a:rPr>
              <a:t>Keep individual samples </a:t>
            </a:r>
            <a:r>
              <a:rPr lang="en-US" sz="1400" dirty="0">
                <a:latin typeface="Garamond" panose="02020404030301010803" pitchFamily="18" charset="0"/>
              </a:rPr>
              <a:t>from individual plants in separate </a:t>
            </a:r>
            <a:r>
              <a:rPr lang="en-US" sz="1400" dirty="0" smtClean="0">
                <a:latin typeface="Garamond" panose="02020404030301010803" pitchFamily="18" charset="0"/>
              </a:rPr>
              <a:t>plastic </a:t>
            </a:r>
            <a:r>
              <a:rPr lang="en-US" sz="1400" dirty="0">
                <a:latin typeface="Garamond" panose="02020404030301010803" pitchFamily="18" charset="0"/>
              </a:rPr>
              <a:t>bags and label each bag with a permanent </a:t>
            </a:r>
            <a:r>
              <a:rPr lang="en-US" sz="1400" dirty="0" smtClean="0">
                <a:latin typeface="Garamond" panose="02020404030301010803" pitchFamily="18" charset="0"/>
              </a:rPr>
              <a:t>marker, including </a:t>
            </a:r>
            <a:r>
              <a:rPr lang="en-US" sz="1400" dirty="0">
                <a:latin typeface="Garamond" panose="02020404030301010803" pitchFamily="18" charset="0"/>
              </a:rPr>
              <a:t>sufficient information for sample </a:t>
            </a:r>
            <a:r>
              <a:rPr lang="en-US" sz="1400" dirty="0" smtClean="0">
                <a:latin typeface="Garamond" panose="02020404030301010803" pitchFamily="18" charset="0"/>
              </a:rPr>
              <a:t>identification. </a:t>
            </a:r>
          </a:p>
          <a:p>
            <a:pPr>
              <a:spcAft>
                <a:spcPts val="1200"/>
              </a:spcAft>
            </a:pPr>
            <a:r>
              <a:rPr lang="en-US" sz="1400" dirty="0" smtClean="0">
                <a:latin typeface="Garamond" panose="02020404030301010803" pitchFamily="18" charset="0"/>
              </a:rPr>
              <a:t>Keep entire plants watered and in a cool location until use. If foliage is collected one or more days prior to the training, keep in a cool locations but do not refrigerate. Include </a:t>
            </a:r>
            <a:r>
              <a:rPr lang="en-US" sz="1400" dirty="0">
                <a:latin typeface="Garamond" panose="02020404030301010803" pitchFamily="18" charset="0"/>
              </a:rPr>
              <a:t>a slightly damp (very well wrung out) paper towel to provide minimal </a:t>
            </a:r>
            <a:r>
              <a:rPr lang="en-US" sz="1400" dirty="0" smtClean="0">
                <a:latin typeface="Garamond" panose="02020404030301010803" pitchFamily="18" charset="0"/>
              </a:rPr>
              <a:t>moisture and keep humidity high.. </a:t>
            </a:r>
            <a:endParaRPr lang="en-US" sz="1400" dirty="0">
              <a:latin typeface="Garamond" panose="02020404030301010803" pitchFamily="18" charset="0"/>
            </a:endParaRPr>
          </a:p>
        </p:txBody>
      </p:sp>
    </p:spTree>
    <p:extLst>
      <p:ext uri="{BB962C8B-B14F-4D97-AF65-F5344CB8AC3E}">
        <p14:creationId xmlns:p14="http://schemas.microsoft.com/office/powerpoint/2010/main" val="365063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9223"/>
            <a:ext cx="7772400" cy="461665"/>
          </a:xfrm>
          <a:prstGeom prst="rect">
            <a:avLst/>
          </a:prstGeom>
          <a:noFill/>
        </p:spPr>
        <p:txBody>
          <a:bodyPr wrap="square" lIns="342900" rIns="342900" rtlCol="0">
            <a:spAutoFit/>
          </a:bodyPr>
          <a:lstStyle/>
          <a:p>
            <a:r>
              <a:rPr lang="en-US" sz="2400" b="1" dirty="0" smtClean="0">
                <a:latin typeface="Garamond" panose="02020404030301010803" pitchFamily="18" charset="0"/>
              </a:rPr>
              <a:t>Sample Processing: Supplies &amp; Use!</a:t>
            </a:r>
            <a:endParaRPr lang="en-US" sz="800" b="1" dirty="0" smtClean="0">
              <a:latin typeface="Garamond" panose="02020404030301010803" pitchFamily="18" charset="0"/>
            </a:endParaRPr>
          </a:p>
        </p:txBody>
      </p:sp>
      <p:sp>
        <p:nvSpPr>
          <p:cNvPr id="9" name="TextBox 8"/>
          <p:cNvSpPr txBox="1"/>
          <p:nvPr/>
        </p:nvSpPr>
        <p:spPr>
          <a:xfrm>
            <a:off x="0" y="901918"/>
            <a:ext cx="7772400" cy="2585323"/>
          </a:xfrm>
          <a:prstGeom prst="rect">
            <a:avLst/>
          </a:prstGeom>
          <a:noFill/>
        </p:spPr>
        <p:txBody>
          <a:bodyPr wrap="square" lIns="342900" rIns="342900" rtlCol="0">
            <a:spAutoFit/>
          </a:bodyPr>
          <a:lstStyle/>
          <a:p>
            <a:r>
              <a:rPr lang="en-US" sz="1400" b="1" u="sng" dirty="0" smtClean="0">
                <a:solidFill>
                  <a:schemeClr val="accent1">
                    <a:lumMod val="50000"/>
                  </a:schemeClr>
                </a:solidFill>
                <a:latin typeface="Garamond" panose="02020404030301010803" pitchFamily="18" charset="0"/>
              </a:rPr>
              <a:t>Disposable paper </a:t>
            </a:r>
            <a:r>
              <a:rPr lang="en-US" sz="1400" b="1" u="sng" dirty="0">
                <a:solidFill>
                  <a:schemeClr val="accent1">
                    <a:lumMod val="50000"/>
                  </a:schemeClr>
                </a:solidFill>
                <a:latin typeface="Garamond" panose="02020404030301010803" pitchFamily="18" charset="0"/>
              </a:rPr>
              <a:t>towels </a:t>
            </a:r>
            <a:r>
              <a:rPr lang="en-US" sz="1400" b="1" u="sng" dirty="0" smtClean="0">
                <a:solidFill>
                  <a:schemeClr val="accent1">
                    <a:lumMod val="50000"/>
                  </a:schemeClr>
                </a:solidFill>
                <a:latin typeface="Garamond" panose="02020404030301010803" pitchFamily="18" charset="0"/>
              </a:rPr>
              <a:t>or wipes</a:t>
            </a:r>
            <a:r>
              <a:rPr lang="en-US" sz="1400" dirty="0" smtClean="0">
                <a:latin typeface="Garamond" panose="02020404030301010803" pitchFamily="18" charset="0"/>
              </a:rPr>
              <a:t>: Place small sample on a disposable wipe to view under the dissecting microscope. This helps to make moving the sample easy, limits the mess if leaves are falling off, and keeps spores off your microscope stand. </a:t>
            </a:r>
          </a:p>
          <a:p>
            <a:endParaRPr lang="en-US" sz="1200" dirty="0" smtClean="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Tweezers or forceps</a:t>
            </a:r>
            <a:r>
              <a:rPr lang="en-US" sz="1400" dirty="0" smtClean="0">
                <a:latin typeface="Garamond" panose="02020404030301010803" pitchFamily="18" charset="0"/>
              </a:rPr>
              <a:t>: You can use one to pull individual leaves off of the tissue to take a closer look. </a:t>
            </a:r>
            <a:r>
              <a:rPr lang="en-US" sz="1400" dirty="0">
                <a:latin typeface="Garamond" panose="02020404030301010803" pitchFamily="18" charset="0"/>
              </a:rPr>
              <a:t>It </a:t>
            </a:r>
            <a:r>
              <a:rPr lang="en-US" sz="1400" dirty="0" smtClean="0">
                <a:latin typeface="Garamond" panose="02020404030301010803" pitchFamily="18" charset="0"/>
              </a:rPr>
              <a:t>doesn’t hurt to have two pairs –one to hold the sample and another to pick off the desirable tissue. </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Fine tip water bottle or eye dropper</a:t>
            </a:r>
            <a:r>
              <a:rPr lang="en-US" sz="1400" dirty="0" smtClean="0">
                <a:latin typeface="Garamond" panose="02020404030301010803" pitchFamily="18" charset="0"/>
              </a:rPr>
              <a:t>: Use this to limit how much water you add to the slide. Too much water and the cover-slip may push your sample right off of the slide!</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Microscope slides and cover slips</a:t>
            </a:r>
            <a:r>
              <a:rPr lang="en-US" sz="1400" dirty="0" smtClean="0">
                <a:latin typeface="Garamond" panose="02020404030301010803" pitchFamily="18" charset="0"/>
              </a:rPr>
              <a:t>: We do suggest the smaller cover slips so you can use about 3 per slide.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25" y="3652505"/>
            <a:ext cx="3787911" cy="4969352"/>
          </a:xfrm>
          <a:prstGeom prst="rect">
            <a:avLst/>
          </a:prstGeom>
        </p:spPr>
      </p:pic>
      <p:sp>
        <p:nvSpPr>
          <p:cNvPr id="6" name="TextBox 5"/>
          <p:cNvSpPr txBox="1"/>
          <p:nvPr/>
        </p:nvSpPr>
        <p:spPr>
          <a:xfrm>
            <a:off x="4556877" y="3596712"/>
            <a:ext cx="2781300" cy="5724644"/>
          </a:xfrm>
          <a:prstGeom prst="rect">
            <a:avLst/>
          </a:prstGeom>
          <a:noFill/>
        </p:spPr>
        <p:txBody>
          <a:bodyPr wrap="square" rtlCol="0">
            <a:spAutoFit/>
          </a:bodyPr>
          <a:lstStyle/>
          <a:p>
            <a:r>
              <a:rPr lang="en-US" sz="1400" b="1" dirty="0">
                <a:latin typeface="Garamond" panose="02020404030301010803" pitchFamily="18" charset="0"/>
              </a:rPr>
              <a:t>Don’t forget the </a:t>
            </a:r>
            <a:r>
              <a:rPr lang="en-US" sz="1400" b="1" dirty="0">
                <a:solidFill>
                  <a:schemeClr val="accent1">
                    <a:lumMod val="50000"/>
                  </a:schemeClr>
                </a:solidFill>
                <a:latin typeface="Garamond" panose="02020404030301010803" pitchFamily="18" charset="0"/>
              </a:rPr>
              <a:t>microscopes</a:t>
            </a:r>
            <a:r>
              <a:rPr lang="en-US" sz="1400" b="1" dirty="0">
                <a:latin typeface="Garamond" panose="02020404030301010803" pitchFamily="18" charset="0"/>
              </a:rPr>
              <a:t>!</a:t>
            </a:r>
          </a:p>
          <a:p>
            <a:endParaRPr lang="en-US" sz="1600" dirty="0" smtClean="0">
              <a:latin typeface="Garamond" panose="02020404030301010803" pitchFamily="18" charset="0"/>
            </a:endParaRPr>
          </a:p>
          <a:p>
            <a:r>
              <a:rPr lang="en-US" sz="1600" dirty="0" smtClean="0">
                <a:latin typeface="Garamond" panose="02020404030301010803" pitchFamily="18" charset="0"/>
              </a:rPr>
              <a:t>Other items that may come in handy…</a:t>
            </a:r>
          </a:p>
          <a:p>
            <a:endParaRPr lang="en-US" sz="1200" dirty="0" smtClean="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A hand </a:t>
            </a:r>
            <a:r>
              <a:rPr lang="en-US" sz="1400" b="1" u="sng" dirty="0">
                <a:solidFill>
                  <a:schemeClr val="accent1">
                    <a:lumMod val="50000"/>
                  </a:schemeClr>
                </a:solidFill>
                <a:latin typeface="Garamond" panose="02020404030301010803" pitchFamily="18" charset="0"/>
              </a:rPr>
              <a:t>lens or magnifying glass </a:t>
            </a:r>
            <a:r>
              <a:rPr lang="en-US" sz="1400" dirty="0">
                <a:latin typeface="Garamond" panose="02020404030301010803" pitchFamily="18" charset="0"/>
              </a:rPr>
              <a:t>to scan a larger sample for symptomatic </a:t>
            </a:r>
            <a:r>
              <a:rPr lang="en-US" sz="1400" dirty="0" smtClean="0">
                <a:latin typeface="Garamond" panose="02020404030301010803" pitchFamily="18" charset="0"/>
              </a:rPr>
              <a:t>tissue.</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Small tip dissection tools </a:t>
            </a:r>
            <a:r>
              <a:rPr lang="en-US" sz="1400" dirty="0" smtClean="0">
                <a:latin typeface="Garamond" panose="02020404030301010803" pitchFamily="18" charset="0"/>
              </a:rPr>
              <a:t>such as insect pins or needles. Be sure to have a pin cushion so you can keep track of these while you work!</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A scalpel with fine tip blade or single edge razor blade</a:t>
            </a:r>
            <a:r>
              <a:rPr lang="en-US" sz="1400" b="1" u="sng" dirty="0" smtClean="0">
                <a:latin typeface="Garamond" panose="02020404030301010803" pitchFamily="18" charset="0"/>
              </a:rPr>
              <a:t> </a:t>
            </a:r>
            <a:r>
              <a:rPr lang="en-US" sz="1400" dirty="0" smtClean="0">
                <a:latin typeface="Garamond" panose="02020404030301010803" pitchFamily="18" charset="0"/>
              </a:rPr>
              <a:t>is not just useful to pick up small bits of tissue but handy of you need to cut away excess plant tissue to be able to focus on a smaller area.</a:t>
            </a:r>
          </a:p>
          <a:p>
            <a:endParaRPr lang="en-US" sz="1200" dirty="0">
              <a:latin typeface="Garamond" panose="02020404030301010803" pitchFamily="18" charset="0"/>
            </a:endParaRPr>
          </a:p>
          <a:p>
            <a:r>
              <a:rPr lang="en-US" sz="1400" b="1" u="sng" dirty="0" smtClean="0">
                <a:solidFill>
                  <a:schemeClr val="accent1">
                    <a:lumMod val="50000"/>
                  </a:schemeClr>
                </a:solidFill>
                <a:latin typeface="Garamond" panose="02020404030301010803" pitchFamily="18" charset="0"/>
              </a:rPr>
              <a:t>Small dishes with clear lids</a:t>
            </a:r>
            <a:r>
              <a:rPr lang="en-US" sz="1400" dirty="0" smtClean="0">
                <a:solidFill>
                  <a:schemeClr val="accent1">
                    <a:lumMod val="50000"/>
                  </a:schemeClr>
                </a:solidFill>
                <a:latin typeface="Garamond" panose="02020404030301010803" pitchFamily="18" charset="0"/>
              </a:rPr>
              <a:t> </a:t>
            </a:r>
            <a:r>
              <a:rPr lang="en-US" sz="1400" dirty="0" smtClean="0">
                <a:latin typeface="Garamond" panose="02020404030301010803" pitchFamily="18" charset="0"/>
              </a:rPr>
              <a:t>if you need to set up tissue in a moist chamber to re-examine later. </a:t>
            </a:r>
            <a:endParaRPr lang="en-US" dirty="0" smtClean="0">
              <a:latin typeface="Garamond" panose="02020404030301010803" pitchFamily="18" charset="0"/>
            </a:endParaRPr>
          </a:p>
          <a:p>
            <a:endParaRPr lang="en-US" dirty="0">
              <a:latin typeface="Garamond" panose="02020404030301010803"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04503">
            <a:off x="700950" y="8063702"/>
            <a:ext cx="1272248" cy="111630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357" y="8621856"/>
            <a:ext cx="1509479" cy="996070"/>
          </a:xfrm>
          <a:prstGeom prst="rect">
            <a:avLst/>
          </a:prstGeom>
        </p:spPr>
      </p:pic>
    </p:spTree>
    <p:extLst>
      <p:ext uri="{BB962C8B-B14F-4D97-AF65-F5344CB8AC3E}">
        <p14:creationId xmlns:p14="http://schemas.microsoft.com/office/powerpoint/2010/main" val="420046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546" y="329281"/>
            <a:ext cx="5342156" cy="360099"/>
          </a:xfrm>
          <a:prstGeom prst="rect">
            <a:avLst/>
          </a:prstGeom>
          <a:noFill/>
        </p:spPr>
        <p:txBody>
          <a:bodyPr wrap="square" lIns="372774" rIns="372774" rtlCol="0">
            <a:spAutoFit/>
          </a:bodyPr>
          <a:lstStyle/>
          <a:p>
            <a:endParaRPr lang="en-US" sz="870" dirty="0"/>
          </a:p>
          <a:p>
            <a:endParaRPr lang="en-US" sz="870" dirty="0"/>
          </a:p>
        </p:txBody>
      </p:sp>
      <p:sp>
        <p:nvSpPr>
          <p:cNvPr id="4" name="TextBox 3"/>
          <p:cNvSpPr txBox="1"/>
          <p:nvPr/>
        </p:nvSpPr>
        <p:spPr>
          <a:xfrm>
            <a:off x="347356" y="295819"/>
            <a:ext cx="6957373" cy="1354217"/>
          </a:xfrm>
          <a:prstGeom prst="rect">
            <a:avLst/>
          </a:prstGeom>
          <a:noFill/>
        </p:spPr>
        <p:txBody>
          <a:bodyPr wrap="square" rtlCol="0">
            <a:spAutoFit/>
          </a:bodyPr>
          <a:lstStyle/>
          <a:p>
            <a:pPr>
              <a:spcAft>
                <a:spcPts val="1200"/>
              </a:spcAft>
            </a:pPr>
            <a:r>
              <a:rPr lang="en-US" sz="2400" b="1" dirty="0">
                <a:latin typeface="Garamond" panose="02020404030301010803" pitchFamily="18" charset="0"/>
              </a:rPr>
              <a:t>Setting up a </a:t>
            </a:r>
            <a:r>
              <a:rPr lang="en-US" sz="2400" b="1" dirty="0" smtClean="0">
                <a:latin typeface="Garamond" panose="02020404030301010803" pitchFamily="18" charset="0"/>
              </a:rPr>
              <a:t>Moist Chamber for Late Blight</a:t>
            </a:r>
            <a:endParaRPr lang="en-US" sz="2400" b="1" dirty="0">
              <a:latin typeface="Garamond" panose="02020404030301010803" pitchFamily="18" charset="0"/>
            </a:endParaRPr>
          </a:p>
          <a:p>
            <a:pPr>
              <a:spcAft>
                <a:spcPts val="1200"/>
              </a:spcAft>
            </a:pPr>
            <a:r>
              <a:rPr lang="en-US" sz="1600" dirty="0">
                <a:latin typeface="Garamond" panose="02020404030301010803" pitchFamily="18" charset="0"/>
              </a:rPr>
              <a:t>If you cannot confirm the presence of the pathogen from a fresh sample, set up at least one moist chamber containing tissue exhibiting suspect symptoms of the pathogen. </a:t>
            </a:r>
            <a:endParaRPr lang="en-US" sz="1600" dirty="0" smtClean="0">
              <a:latin typeface="Garamond" panose="02020404030301010803"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286" y="1626205"/>
            <a:ext cx="3074444" cy="3822095"/>
          </a:xfrm>
          <a:prstGeom prst="rect">
            <a:avLst/>
          </a:prstGeom>
          <a:ln w="9525"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47644">
            <a:off x="5433716" y="5064449"/>
            <a:ext cx="1769641" cy="1726820"/>
          </a:xfrm>
          <a:prstGeom prst="rect">
            <a:avLst/>
          </a:prstGeom>
          <a:ln w="9525" cap="sq" cmpd="thickThin">
            <a:solidFill>
              <a:srgbClr val="000000"/>
            </a:solidFill>
            <a:prstDash val="solid"/>
            <a:miter lim="800000"/>
          </a:ln>
          <a:effectLst>
            <a:innerShdw blurRad="76200">
              <a:srgbClr val="000000"/>
            </a:innerShdw>
          </a:effectLst>
        </p:spPr>
      </p:pic>
      <p:sp>
        <p:nvSpPr>
          <p:cNvPr id="6" name="TextBox 5"/>
          <p:cNvSpPr txBox="1"/>
          <p:nvPr/>
        </p:nvSpPr>
        <p:spPr>
          <a:xfrm>
            <a:off x="347356" y="2716522"/>
            <a:ext cx="3587625" cy="2308324"/>
          </a:xfrm>
          <a:prstGeom prst="rect">
            <a:avLst/>
          </a:prstGeom>
          <a:noFill/>
        </p:spPr>
        <p:txBody>
          <a:bodyPr wrap="square" rtlCol="0">
            <a:spAutoFit/>
          </a:bodyPr>
          <a:lstStyle/>
          <a:p>
            <a:r>
              <a:rPr lang="en-US" sz="1600" dirty="0">
                <a:latin typeface="Garamond" panose="02020404030301010803" pitchFamily="18" charset="0"/>
              </a:rPr>
              <a:t>If symptoms are good and tissue can be examined daily, a single moist chamber with symptomatic tissue may be adequate. If you know you can’t get back to the sample for a few days, it may be best to set up two or more moist chambers. If you have adequate tissue set up moist chambers to incubate at different temperatures. </a:t>
            </a:r>
            <a:endParaRPr lang="en-US" sz="1600" dirty="0" smtClean="0">
              <a:latin typeface="Garamond" panose="02020404030301010803"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286" y="6778686"/>
            <a:ext cx="3074443" cy="2165575"/>
          </a:xfrm>
          <a:prstGeom prst="rect">
            <a:avLst/>
          </a:prstGeom>
          <a:ln w="9525" cap="sq" cmpd="thickThin">
            <a:solidFill>
              <a:srgbClr val="000000"/>
            </a:solidFill>
            <a:prstDash val="solid"/>
            <a:miter lim="800000"/>
          </a:ln>
          <a:effectLst>
            <a:innerShdw blurRad="76200">
              <a:srgbClr val="000000"/>
            </a:innerShdw>
          </a:effectLst>
        </p:spPr>
      </p:pic>
      <p:sp>
        <p:nvSpPr>
          <p:cNvPr id="13" name="TextBox 12"/>
          <p:cNvSpPr txBox="1"/>
          <p:nvPr/>
        </p:nvSpPr>
        <p:spPr>
          <a:xfrm>
            <a:off x="691376" y="1761032"/>
            <a:ext cx="2754351" cy="738664"/>
          </a:xfrm>
          <a:prstGeom prst="rect">
            <a:avLst/>
          </a:prstGeom>
          <a:noFill/>
          <a:ln w="9525">
            <a:solidFill>
              <a:schemeClr val="tx1"/>
            </a:solidFill>
          </a:ln>
        </p:spPr>
        <p:txBody>
          <a:bodyPr wrap="square" rtlCol="0">
            <a:spAutoFit/>
          </a:bodyPr>
          <a:lstStyle/>
          <a:p>
            <a:r>
              <a:rPr lang="en-US" sz="1400" dirty="0">
                <a:latin typeface="Garamond" panose="02020404030301010803" pitchFamily="18" charset="0"/>
              </a:rPr>
              <a:t>Do this </a:t>
            </a:r>
            <a:r>
              <a:rPr lang="en-US" sz="1400" i="1" dirty="0">
                <a:latin typeface="Garamond" panose="02020404030301010803" pitchFamily="18" charset="0"/>
              </a:rPr>
              <a:t>no more than 1-2 days</a:t>
            </a:r>
            <a:r>
              <a:rPr lang="en-US" sz="1400" dirty="0">
                <a:latin typeface="Garamond" panose="02020404030301010803" pitchFamily="18" charset="0"/>
              </a:rPr>
              <a:t> before you know you will be able to </a:t>
            </a:r>
            <a:r>
              <a:rPr lang="en-US" sz="1400" dirty="0" smtClean="0">
                <a:latin typeface="Garamond" panose="02020404030301010803" pitchFamily="18" charset="0"/>
              </a:rPr>
              <a:t>re-examine </a:t>
            </a:r>
            <a:r>
              <a:rPr lang="en-US" sz="1400" dirty="0">
                <a:latin typeface="Garamond" panose="02020404030301010803" pitchFamily="18" charset="0"/>
              </a:rPr>
              <a:t>the tissue</a:t>
            </a:r>
            <a:r>
              <a:rPr lang="en-US" sz="1400" dirty="0" smtClean="0">
                <a:latin typeface="Garamond" panose="02020404030301010803" pitchFamily="18" charset="0"/>
              </a:rPr>
              <a:t>.</a:t>
            </a:r>
            <a:endParaRPr lang="en-US" sz="1400" dirty="0">
              <a:latin typeface="Garamond" panose="02020404030301010803" pitchFamily="18" charset="0"/>
            </a:endParaRPr>
          </a:p>
        </p:txBody>
      </p:sp>
      <p:sp>
        <p:nvSpPr>
          <p:cNvPr id="10" name="TextBox 9"/>
          <p:cNvSpPr txBox="1"/>
          <p:nvPr/>
        </p:nvSpPr>
        <p:spPr>
          <a:xfrm>
            <a:off x="691376" y="5108172"/>
            <a:ext cx="2764221" cy="1169551"/>
          </a:xfrm>
          <a:prstGeom prst="rect">
            <a:avLst/>
          </a:prstGeom>
          <a:noFill/>
          <a:ln w="9525">
            <a:solidFill>
              <a:schemeClr val="tx1"/>
            </a:solidFill>
          </a:ln>
        </p:spPr>
        <p:txBody>
          <a:bodyPr wrap="square" rtlCol="0">
            <a:spAutoFit/>
          </a:bodyPr>
          <a:lstStyle/>
          <a:p>
            <a:r>
              <a:rPr lang="en-US" sz="1400" dirty="0">
                <a:latin typeface="Garamond" panose="02020404030301010803" pitchFamily="18" charset="0"/>
              </a:rPr>
              <a:t>For large samples, use containers such as plastic bins with good lids; containers do not need to be airtight for the incubation process but need to preserve high humidity.</a:t>
            </a:r>
          </a:p>
        </p:txBody>
      </p:sp>
      <p:sp>
        <p:nvSpPr>
          <p:cNvPr id="11" name="TextBox 10"/>
          <p:cNvSpPr txBox="1"/>
          <p:nvPr/>
        </p:nvSpPr>
        <p:spPr>
          <a:xfrm>
            <a:off x="401577" y="6444375"/>
            <a:ext cx="3694187" cy="2462213"/>
          </a:xfrm>
          <a:prstGeom prst="rect">
            <a:avLst/>
          </a:prstGeom>
          <a:noFill/>
        </p:spPr>
        <p:txBody>
          <a:bodyPr wrap="square" rtlCol="0">
            <a:spAutoFit/>
          </a:bodyPr>
          <a:lstStyle/>
          <a:p>
            <a:pPr>
              <a:spcAft>
                <a:spcPts val="1200"/>
              </a:spcAft>
            </a:pPr>
            <a:r>
              <a:rPr lang="en-US" sz="1600" dirty="0">
                <a:latin typeface="Garamond" panose="02020404030301010803" pitchFamily="18" charset="0"/>
              </a:rPr>
              <a:t>Place individual leaflets or larger leaves exhibiting any foliar lesions into the container; try to minimize overlap of individual leaflets. </a:t>
            </a:r>
          </a:p>
          <a:p>
            <a:pPr>
              <a:spcAft>
                <a:spcPts val="1200"/>
              </a:spcAft>
            </a:pPr>
            <a:r>
              <a:rPr lang="en-US" sz="1600" dirty="0">
                <a:latin typeface="Garamond" panose="02020404030301010803" pitchFamily="18" charset="0"/>
              </a:rPr>
              <a:t>The pathogen may </a:t>
            </a:r>
            <a:r>
              <a:rPr lang="en-US" sz="1600" dirty="0" err="1">
                <a:latin typeface="Garamond" panose="02020404030301010803" pitchFamily="18" charset="0"/>
              </a:rPr>
              <a:t>sporulate</a:t>
            </a:r>
            <a:r>
              <a:rPr lang="en-US" sz="1600" dirty="0">
                <a:latin typeface="Garamond" panose="02020404030301010803" pitchFamily="18" charset="0"/>
              </a:rPr>
              <a:t> on either upper or lower leaf surfaces, but may </a:t>
            </a:r>
            <a:r>
              <a:rPr lang="en-US" sz="1600" dirty="0" err="1">
                <a:latin typeface="Garamond" panose="02020404030301010803" pitchFamily="18" charset="0"/>
              </a:rPr>
              <a:t>sporulate</a:t>
            </a:r>
            <a:r>
              <a:rPr lang="en-US" sz="1600" dirty="0">
                <a:latin typeface="Garamond" panose="02020404030301010803" pitchFamily="18" charset="0"/>
              </a:rPr>
              <a:t> more prevalently on the lower surface so be certain to place some leaflets bottom side up.</a:t>
            </a:r>
          </a:p>
        </p:txBody>
      </p:sp>
    </p:spTree>
    <p:extLst>
      <p:ext uri="{BB962C8B-B14F-4D97-AF65-F5344CB8AC3E}">
        <p14:creationId xmlns:p14="http://schemas.microsoft.com/office/powerpoint/2010/main" val="408991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492534" y="1206844"/>
            <a:ext cx="4503549" cy="3377662"/>
          </a:xfrm>
          <a:prstGeom prst="rect">
            <a:avLst/>
          </a:prstGeom>
          <a:ln w="9525"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1959">
            <a:off x="2863073" y="6096551"/>
            <a:ext cx="2424370" cy="1818278"/>
          </a:xfrm>
          <a:prstGeom prst="ellipse">
            <a:avLst/>
          </a:prstGeom>
          <a:ln w="3175" cap="rnd">
            <a:solidFill>
              <a:schemeClr val="tx1"/>
            </a:solidFill>
            <a:prstDash val="solid"/>
          </a:ln>
          <a:effectLst>
            <a:outerShdw blurRad="127000" algn="bl" rotWithShape="0">
              <a:srgbClr val="000000"/>
            </a:outerShdw>
          </a:effectLst>
        </p:spPr>
      </p:pic>
      <p:sp>
        <p:nvSpPr>
          <p:cNvPr id="16" name="TextBox 15"/>
          <p:cNvSpPr txBox="1"/>
          <p:nvPr/>
        </p:nvSpPr>
        <p:spPr>
          <a:xfrm>
            <a:off x="3394955" y="8610119"/>
            <a:ext cx="1321044" cy="338554"/>
          </a:xfrm>
          <a:prstGeom prst="rect">
            <a:avLst/>
          </a:prstGeom>
          <a:noFill/>
        </p:spPr>
        <p:txBody>
          <a:bodyPr wrap="square" rtlCol="0">
            <a:spAutoFit/>
          </a:bodyPr>
          <a:lstStyle/>
          <a:p>
            <a:pPr>
              <a:spcAft>
                <a:spcPts val="1200"/>
              </a:spcAft>
            </a:pPr>
            <a:r>
              <a:rPr lang="en-US" sz="1600" dirty="0" smtClean="0">
                <a:latin typeface="Garamond" panose="02020404030301010803" pitchFamily="18" charset="0"/>
              </a:rPr>
              <a:t>Sporangia</a:t>
            </a:r>
            <a:endParaRPr lang="en-US" sz="1600" dirty="0">
              <a:latin typeface="Garamond" panose="02020404030301010803"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83797">
            <a:off x="438036" y="7209822"/>
            <a:ext cx="2564835" cy="1769143"/>
          </a:xfrm>
          <a:prstGeom prst="ellipse">
            <a:avLst/>
          </a:prstGeom>
          <a:ln w="3175" cap="rnd">
            <a:solidFill>
              <a:schemeClr val="tx1"/>
            </a:solidFill>
            <a:prstDash val="solid"/>
          </a:ln>
          <a:effectLst>
            <a:outerShdw blurRad="127000" algn="bl" rotWithShape="0">
              <a:srgbClr val="000000"/>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63643">
            <a:off x="4849908" y="7621923"/>
            <a:ext cx="2366582" cy="1976393"/>
          </a:xfrm>
          <a:prstGeom prst="ellipse">
            <a:avLst/>
          </a:prstGeom>
          <a:ln w="3175" cap="rnd">
            <a:solidFill>
              <a:schemeClr val="tx1"/>
            </a:solidFill>
            <a:prstDash val="solid"/>
          </a:ln>
          <a:effectLst>
            <a:outerShdw blurRad="127000" algn="bl" rotWithShape="0">
              <a:srgbClr val="000000"/>
            </a:outerShdw>
          </a:effectLst>
        </p:spPr>
      </p:pic>
      <p:sp>
        <p:nvSpPr>
          <p:cNvPr id="10" name="TextBox 9"/>
          <p:cNvSpPr txBox="1"/>
          <p:nvPr/>
        </p:nvSpPr>
        <p:spPr>
          <a:xfrm>
            <a:off x="709583" y="1324332"/>
            <a:ext cx="2744596" cy="1384995"/>
          </a:xfrm>
          <a:prstGeom prst="rect">
            <a:avLst/>
          </a:prstGeom>
          <a:noFill/>
          <a:ln w="9525">
            <a:solidFill>
              <a:schemeClr val="tx1"/>
            </a:solidFill>
          </a:ln>
        </p:spPr>
        <p:txBody>
          <a:bodyPr wrap="square" rtlCol="0">
            <a:spAutoFit/>
          </a:bodyPr>
          <a:lstStyle/>
          <a:p>
            <a:pPr>
              <a:spcAft>
                <a:spcPts val="1200"/>
              </a:spcAft>
            </a:pPr>
            <a:r>
              <a:rPr lang="en-US" sz="1400" dirty="0">
                <a:latin typeface="Garamond" panose="02020404030301010803" pitchFamily="18" charset="0"/>
              </a:rPr>
              <a:t>Keep in mind that </a:t>
            </a:r>
            <a:r>
              <a:rPr lang="en-US" sz="1400" i="1" dirty="0">
                <a:latin typeface="Garamond" panose="02020404030301010803" pitchFamily="18" charset="0"/>
              </a:rPr>
              <a:t>P. </a:t>
            </a:r>
            <a:r>
              <a:rPr lang="en-US" sz="1400" i="1" dirty="0" err="1">
                <a:latin typeface="Garamond" panose="02020404030301010803" pitchFamily="18" charset="0"/>
              </a:rPr>
              <a:t>infestans</a:t>
            </a:r>
            <a:r>
              <a:rPr lang="en-US" sz="1400" i="1" dirty="0">
                <a:latin typeface="Garamond" panose="02020404030301010803" pitchFamily="18" charset="0"/>
              </a:rPr>
              <a:t> </a:t>
            </a:r>
            <a:r>
              <a:rPr lang="en-US" sz="1400" dirty="0">
                <a:latin typeface="Garamond" panose="02020404030301010803" pitchFamily="18" charset="0"/>
              </a:rPr>
              <a:t>grows best at </a:t>
            </a:r>
            <a:r>
              <a:rPr lang="en-US" sz="1400" b="1" dirty="0">
                <a:latin typeface="Garamond" panose="02020404030301010803" pitchFamily="18" charset="0"/>
              </a:rPr>
              <a:t>temperatures between 50º and 80º F.</a:t>
            </a:r>
            <a:r>
              <a:rPr lang="en-US" sz="1400" dirty="0">
                <a:latin typeface="Garamond" panose="02020404030301010803" pitchFamily="18" charset="0"/>
              </a:rPr>
              <a:t>, so incubate samples where the temperature will stay within that range! </a:t>
            </a:r>
            <a:r>
              <a:rPr lang="en-US" sz="1400" dirty="0" smtClean="0">
                <a:latin typeface="Garamond" panose="02020404030301010803" pitchFamily="18" charset="0"/>
              </a:rPr>
              <a:t> High temperatures can kill the pathogen.</a:t>
            </a:r>
            <a:endParaRPr lang="en-US" sz="1400" dirty="0">
              <a:latin typeface="Garamond" panose="02020404030301010803" pitchFamily="18" charset="0"/>
            </a:endParaRPr>
          </a:p>
        </p:txBody>
      </p:sp>
      <p:sp>
        <p:nvSpPr>
          <p:cNvPr id="12" name="TextBox 11"/>
          <p:cNvSpPr txBox="1"/>
          <p:nvPr/>
        </p:nvSpPr>
        <p:spPr>
          <a:xfrm>
            <a:off x="352147" y="306987"/>
            <a:ext cx="3396354" cy="830997"/>
          </a:xfrm>
          <a:prstGeom prst="rect">
            <a:avLst/>
          </a:prstGeom>
          <a:noFill/>
        </p:spPr>
        <p:txBody>
          <a:bodyPr wrap="square" rtlCol="0">
            <a:spAutoFit/>
          </a:bodyPr>
          <a:lstStyle/>
          <a:p>
            <a:pPr>
              <a:spcAft>
                <a:spcPts val="1200"/>
              </a:spcAft>
            </a:pPr>
            <a:r>
              <a:rPr lang="en-US" sz="1600" dirty="0">
                <a:latin typeface="Garamond" panose="02020404030301010803" pitchFamily="18" charset="0"/>
              </a:rPr>
              <a:t>If setting up samples from more than </a:t>
            </a:r>
            <a:r>
              <a:rPr lang="en-US" sz="1600" dirty="0" smtClean="0">
                <a:latin typeface="Garamond" panose="02020404030301010803" pitchFamily="18" charset="0"/>
              </a:rPr>
              <a:t>one </a:t>
            </a:r>
            <a:r>
              <a:rPr lang="en-US" sz="1600" dirty="0">
                <a:latin typeface="Garamond" panose="02020404030301010803" pitchFamily="18" charset="0"/>
              </a:rPr>
              <a:t>plant or location – don’t forget to label each separate sample</a:t>
            </a:r>
            <a:r>
              <a:rPr lang="en-US" sz="1600" dirty="0" smtClean="0">
                <a:latin typeface="Garamond" panose="02020404030301010803" pitchFamily="18" charset="0"/>
              </a:rPr>
              <a:t>!</a:t>
            </a:r>
          </a:p>
        </p:txBody>
      </p:sp>
      <p:sp>
        <p:nvSpPr>
          <p:cNvPr id="17" name="TextBox 16"/>
          <p:cNvSpPr txBox="1"/>
          <p:nvPr/>
        </p:nvSpPr>
        <p:spPr>
          <a:xfrm>
            <a:off x="477476" y="2895675"/>
            <a:ext cx="3208809" cy="3200876"/>
          </a:xfrm>
          <a:prstGeom prst="rect">
            <a:avLst/>
          </a:prstGeom>
          <a:noFill/>
        </p:spPr>
        <p:txBody>
          <a:bodyPr wrap="square" rtlCol="0">
            <a:spAutoFit/>
          </a:bodyPr>
          <a:lstStyle/>
          <a:p>
            <a:pPr>
              <a:spcAft>
                <a:spcPts val="1200"/>
              </a:spcAft>
            </a:pPr>
            <a:r>
              <a:rPr lang="en-US" sz="1600" dirty="0">
                <a:latin typeface="Garamond" panose="02020404030301010803" pitchFamily="18" charset="0"/>
              </a:rPr>
              <a:t>Examine tissue daily, if </a:t>
            </a:r>
            <a:r>
              <a:rPr lang="en-US" sz="1600" dirty="0" smtClean="0">
                <a:latin typeface="Garamond" panose="02020404030301010803" pitchFamily="18" charset="0"/>
              </a:rPr>
              <a:t>possible. Use a </a:t>
            </a:r>
            <a:r>
              <a:rPr lang="en-US" sz="1600" dirty="0">
                <a:latin typeface="Garamond" panose="02020404030301010803" pitchFamily="18" charset="0"/>
              </a:rPr>
              <a:t>dissecting microscope </a:t>
            </a:r>
            <a:r>
              <a:rPr lang="en-US" sz="1600" dirty="0" smtClean="0">
                <a:latin typeface="Garamond" panose="02020404030301010803" pitchFamily="18" charset="0"/>
              </a:rPr>
              <a:t>first to look for </a:t>
            </a:r>
            <a:r>
              <a:rPr lang="en-US" sz="1600" dirty="0">
                <a:latin typeface="Garamond" panose="02020404030301010803" pitchFamily="18" charset="0"/>
              </a:rPr>
              <a:t>sporangia developing from foliar lesions</a:t>
            </a:r>
            <a:r>
              <a:rPr lang="en-US" sz="1600" dirty="0" smtClean="0">
                <a:latin typeface="Garamond" panose="02020404030301010803" pitchFamily="18" charset="0"/>
              </a:rPr>
              <a:t>. Make a slide of suspect growth to verify that sporangia are consistent with </a:t>
            </a:r>
            <a:r>
              <a:rPr lang="en-US" sz="1600" i="1" dirty="0" smtClean="0">
                <a:latin typeface="Garamond" panose="02020404030301010803" pitchFamily="18" charset="0"/>
              </a:rPr>
              <a:t>P. </a:t>
            </a:r>
            <a:r>
              <a:rPr lang="en-US" sz="1600" i="1" dirty="0" err="1" smtClean="0">
                <a:latin typeface="Garamond" panose="02020404030301010803" pitchFamily="18" charset="0"/>
              </a:rPr>
              <a:t>infestans</a:t>
            </a:r>
            <a:r>
              <a:rPr lang="en-US" sz="1600" i="1" dirty="0" smtClean="0">
                <a:latin typeface="Garamond" panose="02020404030301010803" pitchFamily="18" charset="0"/>
              </a:rPr>
              <a:t> </a:t>
            </a:r>
            <a:r>
              <a:rPr lang="en-US" sz="1600" dirty="0" smtClean="0">
                <a:latin typeface="Garamond" panose="02020404030301010803" pitchFamily="18" charset="0"/>
              </a:rPr>
              <a:t>(lower right photo). </a:t>
            </a:r>
            <a:endParaRPr lang="en-US" sz="1600" dirty="0">
              <a:latin typeface="Garamond" panose="02020404030301010803" pitchFamily="18" charset="0"/>
            </a:endParaRPr>
          </a:p>
          <a:p>
            <a:pPr>
              <a:spcAft>
                <a:spcPts val="1200"/>
              </a:spcAft>
            </a:pPr>
            <a:r>
              <a:rPr lang="en-US" sz="1600" dirty="0" smtClean="0">
                <a:latin typeface="Garamond" panose="02020404030301010803" pitchFamily="18" charset="0"/>
              </a:rPr>
              <a:t>The photo to the right shows the pathogen </a:t>
            </a:r>
            <a:r>
              <a:rPr lang="en-US" sz="1600" dirty="0">
                <a:latin typeface="Garamond" panose="02020404030301010803" pitchFamily="18" charset="0"/>
              </a:rPr>
              <a:t>growing on </a:t>
            </a:r>
            <a:r>
              <a:rPr lang="en-US" sz="1600" dirty="0" smtClean="0">
                <a:latin typeface="Garamond" panose="02020404030301010803" pitchFamily="18" charset="0"/>
              </a:rPr>
              <a:t>a leaf surface. Photos below show a progression of views of sporangia under increasing magnification. </a:t>
            </a:r>
            <a:endParaRPr lang="en-US" sz="1600" dirty="0">
              <a:latin typeface="Garamond" panose="02020404030301010803" pitchFamily="18" charset="0"/>
            </a:endParaRPr>
          </a:p>
        </p:txBody>
      </p:sp>
    </p:spTree>
    <p:extLst>
      <p:ext uri="{BB962C8B-B14F-4D97-AF65-F5344CB8AC3E}">
        <p14:creationId xmlns:p14="http://schemas.microsoft.com/office/powerpoint/2010/main" val="349591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89" y="2987968"/>
            <a:ext cx="4009038" cy="345570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07871" y="2511537"/>
            <a:ext cx="5102319" cy="3826739"/>
          </a:xfrm>
          <a:prstGeom prst="rect">
            <a:avLst/>
          </a:prstGeom>
        </p:spPr>
      </p:pic>
      <p:pic>
        <p:nvPicPr>
          <p:cNvPr id="16" name="Picture 2" descr="Lowe's late blight photos June 2009 0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11"/>
            <a:ext cx="4046989" cy="304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043212" y="2748068"/>
            <a:ext cx="1120201" cy="276999"/>
          </a:xfrm>
          <a:prstGeom prst="rect">
            <a:avLst/>
          </a:prstGeom>
          <a:noFill/>
        </p:spPr>
        <p:txBody>
          <a:bodyPr wrap="square" rtlCol="0">
            <a:spAutoFit/>
          </a:bodyPr>
          <a:lstStyle/>
          <a:p>
            <a:r>
              <a:rPr lang="en-US" sz="1200" b="1" dirty="0" smtClean="0">
                <a:solidFill>
                  <a:schemeClr val="accent4">
                    <a:lumMod val="20000"/>
                    <a:lumOff val="80000"/>
                  </a:schemeClr>
                </a:solidFill>
                <a:latin typeface="Corbel Light" panose="020B0303020204020204" pitchFamily="34" charset="0"/>
              </a:rPr>
              <a:t>Tom Zitter</a:t>
            </a:r>
            <a:endParaRPr lang="en-US" sz="1200" b="1" dirty="0">
              <a:solidFill>
                <a:schemeClr val="accent4">
                  <a:lumMod val="20000"/>
                  <a:lumOff val="80000"/>
                </a:schemeClr>
              </a:solidFill>
              <a:latin typeface="Corbel Light" panose="020B0303020204020204" pitchFamily="34" charset="0"/>
            </a:endParaRPr>
          </a:p>
        </p:txBody>
      </p:sp>
      <p:grpSp>
        <p:nvGrpSpPr>
          <p:cNvPr id="9" name="Group 8"/>
          <p:cNvGrpSpPr/>
          <p:nvPr/>
        </p:nvGrpSpPr>
        <p:grpSpPr>
          <a:xfrm>
            <a:off x="4850759" y="6223682"/>
            <a:ext cx="2921640" cy="3834718"/>
            <a:chOff x="3738755" y="2024539"/>
            <a:chExt cx="2604844" cy="3502666"/>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289845" y="2473450"/>
              <a:ext cx="3502666" cy="2604843"/>
            </a:xfrm>
            <a:prstGeom prst="rect">
              <a:avLst/>
            </a:prstGeom>
          </p:spPr>
        </p:pic>
        <p:sp>
          <p:nvSpPr>
            <p:cNvPr id="11" name="TextBox 10"/>
            <p:cNvSpPr txBox="1"/>
            <p:nvPr/>
          </p:nvSpPr>
          <p:spPr>
            <a:xfrm>
              <a:off x="3738755" y="2125536"/>
              <a:ext cx="2572024" cy="309238"/>
            </a:xfrm>
            <a:prstGeom prst="rect">
              <a:avLst/>
            </a:prstGeom>
            <a:noFill/>
          </p:spPr>
          <p:txBody>
            <a:bodyPr wrap="square" rtlCol="0">
              <a:spAutoFit/>
            </a:bodyPr>
            <a:lstStyle/>
            <a:p>
              <a:r>
                <a:rPr lang="en-US" sz="1600" i="1" dirty="0" smtClean="0">
                  <a:latin typeface="Garamond" panose="02020404030301010803" pitchFamily="18" charset="0"/>
                </a:rPr>
                <a:t>Phytophthora </a:t>
              </a:r>
              <a:r>
                <a:rPr lang="en-US" sz="1600" i="1" dirty="0" err="1" smtClean="0">
                  <a:latin typeface="Garamond" panose="02020404030301010803" pitchFamily="18" charset="0"/>
                </a:rPr>
                <a:t>infestans</a:t>
              </a:r>
              <a:r>
                <a:rPr lang="en-US" sz="1600" i="1" dirty="0" smtClean="0">
                  <a:latin typeface="Garamond" panose="02020404030301010803" pitchFamily="18" charset="0"/>
                </a:rPr>
                <a:t> </a:t>
              </a:r>
              <a:r>
                <a:rPr lang="en-US" sz="1600" dirty="0" smtClean="0">
                  <a:latin typeface="Garamond" panose="02020404030301010803" pitchFamily="18" charset="0"/>
                </a:rPr>
                <a:t>sporangia</a:t>
              </a:r>
              <a:endParaRPr lang="en-US" sz="1600" dirty="0">
                <a:latin typeface="Garamond" panose="02020404030301010803" pitchFamily="18" charset="0"/>
              </a:endParaRPr>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383997" y="216870"/>
            <a:ext cx="2342973" cy="190434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2390" y="-2447"/>
            <a:ext cx="2420010" cy="191584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89" y="6368955"/>
            <a:ext cx="4919260" cy="368944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7571" y="8532577"/>
            <a:ext cx="1696653" cy="1525823"/>
          </a:xfrm>
          <a:prstGeom prst="rect">
            <a:avLst/>
          </a:prstGeom>
        </p:spPr>
      </p:pic>
    </p:spTree>
    <p:extLst>
      <p:ext uri="{BB962C8B-B14F-4D97-AF65-F5344CB8AC3E}">
        <p14:creationId xmlns:p14="http://schemas.microsoft.com/office/powerpoint/2010/main" val="11939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710" y="1209740"/>
            <a:ext cx="4037690" cy="318635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4711" y="-1"/>
            <a:ext cx="2639195" cy="181103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905" y="-2"/>
            <a:ext cx="1407985" cy="181103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0049" y="30048"/>
            <a:ext cx="3794809" cy="3734711"/>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709" y="4396099"/>
            <a:ext cx="4050409" cy="228265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683831" y="4619138"/>
            <a:ext cx="2881568" cy="123291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95435" y="4209608"/>
            <a:ext cx="3318393" cy="2488795"/>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84" y="6643985"/>
            <a:ext cx="4482875" cy="3414415"/>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4433827" y="6708592"/>
            <a:ext cx="3400807" cy="3276339"/>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83343" y="6646451"/>
            <a:ext cx="1428049" cy="1262432"/>
          </a:xfrm>
          <a:prstGeom prst="rect">
            <a:avLst/>
          </a:prstGeom>
        </p:spPr>
      </p:pic>
      <p:sp>
        <p:nvSpPr>
          <p:cNvPr id="34" name="TextBox 33"/>
          <p:cNvSpPr txBox="1"/>
          <p:nvPr/>
        </p:nvSpPr>
        <p:spPr>
          <a:xfrm>
            <a:off x="134471" y="255494"/>
            <a:ext cx="1237130" cy="338554"/>
          </a:xfrm>
          <a:prstGeom prst="rect">
            <a:avLst/>
          </a:prstGeom>
          <a:noFill/>
        </p:spPr>
        <p:txBody>
          <a:bodyPr wrap="square" rtlCol="0">
            <a:spAutoFit/>
          </a:bodyPr>
          <a:lstStyle/>
          <a:p>
            <a:r>
              <a:rPr lang="en-US" sz="1600" dirty="0" err="1" smtClean="0">
                <a:latin typeface="Garamond" panose="02020404030301010803" pitchFamily="18" charset="0"/>
              </a:rPr>
              <a:t>Alternaria</a:t>
            </a:r>
            <a:endParaRPr lang="en-US" sz="1600" dirty="0">
              <a:latin typeface="Garamond" panose="02020404030301010803" pitchFamily="18" charset="0"/>
            </a:endParaRPr>
          </a:p>
        </p:txBody>
      </p:sp>
      <p:sp>
        <p:nvSpPr>
          <p:cNvPr id="38" name="TextBox 37"/>
          <p:cNvSpPr txBox="1"/>
          <p:nvPr/>
        </p:nvSpPr>
        <p:spPr>
          <a:xfrm>
            <a:off x="2845085" y="6303058"/>
            <a:ext cx="1237130" cy="338554"/>
          </a:xfrm>
          <a:prstGeom prst="rect">
            <a:avLst/>
          </a:prstGeom>
          <a:noFill/>
        </p:spPr>
        <p:txBody>
          <a:bodyPr wrap="square" rtlCol="0">
            <a:spAutoFit/>
          </a:bodyPr>
          <a:lstStyle/>
          <a:p>
            <a:r>
              <a:rPr lang="en-US" sz="1600" dirty="0" smtClean="0">
                <a:latin typeface="Garamond" panose="02020404030301010803" pitchFamily="18" charset="0"/>
              </a:rPr>
              <a:t>Botrytis</a:t>
            </a:r>
            <a:endParaRPr lang="en-US" sz="1600" dirty="0">
              <a:latin typeface="Garamond" panose="02020404030301010803" pitchFamily="18" charset="0"/>
            </a:endParaRPr>
          </a:p>
        </p:txBody>
      </p:sp>
      <p:sp>
        <p:nvSpPr>
          <p:cNvPr id="39" name="TextBox 38"/>
          <p:cNvSpPr txBox="1"/>
          <p:nvPr/>
        </p:nvSpPr>
        <p:spPr>
          <a:xfrm>
            <a:off x="573377" y="6228891"/>
            <a:ext cx="1489971" cy="338554"/>
          </a:xfrm>
          <a:prstGeom prst="rect">
            <a:avLst/>
          </a:prstGeom>
          <a:noFill/>
        </p:spPr>
        <p:txBody>
          <a:bodyPr wrap="square" rtlCol="0">
            <a:spAutoFit/>
          </a:bodyPr>
          <a:lstStyle/>
          <a:p>
            <a:r>
              <a:rPr lang="en-US" sz="1600" dirty="0" err="1" smtClean="0">
                <a:latin typeface="Garamond" panose="02020404030301010803" pitchFamily="18" charset="0"/>
              </a:rPr>
              <a:t>Cladosporium</a:t>
            </a:r>
            <a:endParaRPr lang="en-US" sz="1600" dirty="0">
              <a:latin typeface="Garamond" panose="02020404030301010803" pitchFamily="18" charset="0"/>
            </a:endParaRPr>
          </a:p>
        </p:txBody>
      </p:sp>
      <p:sp>
        <p:nvSpPr>
          <p:cNvPr id="40" name="TextBox 39"/>
          <p:cNvSpPr txBox="1"/>
          <p:nvPr/>
        </p:nvSpPr>
        <p:spPr>
          <a:xfrm>
            <a:off x="4463026" y="6629441"/>
            <a:ext cx="1237130" cy="338554"/>
          </a:xfrm>
          <a:prstGeom prst="rect">
            <a:avLst/>
          </a:prstGeom>
          <a:noFill/>
        </p:spPr>
        <p:txBody>
          <a:bodyPr wrap="square" rtlCol="0">
            <a:spAutoFit/>
          </a:bodyPr>
          <a:lstStyle/>
          <a:p>
            <a:r>
              <a:rPr lang="en-US" sz="1600" dirty="0" err="1" smtClean="0">
                <a:latin typeface="Garamond" panose="02020404030301010803" pitchFamily="18" charset="0"/>
              </a:rPr>
              <a:t>Septoria</a:t>
            </a:r>
            <a:endParaRPr lang="en-US" sz="1600" dirty="0">
              <a:latin typeface="Garamond" panose="02020404030301010803" pitchFamily="18" charset="0"/>
            </a:endParaRPr>
          </a:p>
        </p:txBody>
      </p:sp>
      <p:sp>
        <p:nvSpPr>
          <p:cNvPr id="41" name="TextBox 40"/>
          <p:cNvSpPr txBox="1"/>
          <p:nvPr/>
        </p:nvSpPr>
        <p:spPr>
          <a:xfrm>
            <a:off x="5840767" y="5186401"/>
            <a:ext cx="1237130" cy="338554"/>
          </a:xfrm>
          <a:prstGeom prst="rect">
            <a:avLst/>
          </a:prstGeom>
          <a:noFill/>
        </p:spPr>
        <p:txBody>
          <a:bodyPr wrap="square" rtlCol="0">
            <a:spAutoFit/>
          </a:bodyPr>
          <a:lstStyle/>
          <a:p>
            <a:r>
              <a:rPr lang="en-US" sz="1600" dirty="0" smtClean="0">
                <a:latin typeface="Garamond" panose="02020404030301010803" pitchFamily="18" charset="0"/>
              </a:rPr>
              <a:t>Botrytis</a:t>
            </a:r>
            <a:endParaRPr lang="en-US" sz="1600" dirty="0">
              <a:latin typeface="Garamond" panose="02020404030301010803" pitchFamily="18" charset="0"/>
            </a:endParaRPr>
          </a:p>
        </p:txBody>
      </p:sp>
      <p:sp>
        <p:nvSpPr>
          <p:cNvPr id="43" name="TextBox 42"/>
          <p:cNvSpPr txBox="1"/>
          <p:nvPr/>
        </p:nvSpPr>
        <p:spPr>
          <a:xfrm>
            <a:off x="573377" y="9191811"/>
            <a:ext cx="1994674" cy="338554"/>
          </a:xfrm>
          <a:prstGeom prst="rect">
            <a:avLst/>
          </a:prstGeom>
          <a:noFill/>
        </p:spPr>
        <p:txBody>
          <a:bodyPr wrap="square" rtlCol="0">
            <a:spAutoFit/>
          </a:bodyPr>
          <a:lstStyle/>
          <a:p>
            <a:r>
              <a:rPr lang="en-US" sz="1600" dirty="0" err="1" smtClean="0">
                <a:latin typeface="Garamond" panose="02020404030301010803" pitchFamily="18" charset="0"/>
              </a:rPr>
              <a:t>Cladosporium</a:t>
            </a:r>
            <a:endParaRPr lang="en-US" sz="1600" dirty="0">
              <a:latin typeface="Garamond" panose="02020404030301010803" pitchFamily="18" charset="0"/>
            </a:endParaRPr>
          </a:p>
        </p:txBody>
      </p:sp>
      <p:sp>
        <p:nvSpPr>
          <p:cNvPr id="44" name="TextBox 43"/>
          <p:cNvSpPr txBox="1"/>
          <p:nvPr/>
        </p:nvSpPr>
        <p:spPr>
          <a:xfrm>
            <a:off x="4603637" y="9544952"/>
            <a:ext cx="1237130" cy="338554"/>
          </a:xfrm>
          <a:prstGeom prst="rect">
            <a:avLst/>
          </a:prstGeom>
          <a:noFill/>
        </p:spPr>
        <p:txBody>
          <a:bodyPr wrap="square" rtlCol="0">
            <a:spAutoFit/>
          </a:bodyPr>
          <a:lstStyle/>
          <a:p>
            <a:r>
              <a:rPr lang="en-US" sz="1600" dirty="0" err="1" smtClean="0">
                <a:latin typeface="Garamond" panose="02020404030301010803" pitchFamily="18" charset="0"/>
              </a:rPr>
              <a:t>Septoria</a:t>
            </a:r>
            <a:endParaRPr lang="en-US" sz="1600" dirty="0">
              <a:latin typeface="Garamond" panose="02020404030301010803" pitchFamily="18" charset="0"/>
            </a:endParaRPr>
          </a:p>
        </p:txBody>
      </p:sp>
      <p:sp>
        <p:nvSpPr>
          <p:cNvPr id="45" name="TextBox 44"/>
          <p:cNvSpPr txBox="1"/>
          <p:nvPr/>
        </p:nvSpPr>
        <p:spPr>
          <a:xfrm>
            <a:off x="6535270" y="1977831"/>
            <a:ext cx="1237130" cy="338554"/>
          </a:xfrm>
          <a:prstGeom prst="rect">
            <a:avLst/>
          </a:prstGeom>
          <a:noFill/>
        </p:spPr>
        <p:txBody>
          <a:bodyPr wrap="square" rtlCol="0">
            <a:spAutoFit/>
          </a:bodyPr>
          <a:lstStyle/>
          <a:p>
            <a:r>
              <a:rPr lang="en-US" sz="1600" dirty="0" err="1" smtClean="0">
                <a:latin typeface="Garamond" panose="02020404030301010803" pitchFamily="18" charset="0"/>
              </a:rPr>
              <a:t>Alternaria</a:t>
            </a:r>
            <a:endParaRPr lang="en-US" sz="1600" dirty="0">
              <a:latin typeface="Garamond" panose="02020404030301010803" pitchFamily="18" charset="0"/>
            </a:endParaRPr>
          </a:p>
        </p:txBody>
      </p:sp>
      <p:sp>
        <p:nvSpPr>
          <p:cNvPr id="47" name="TextBox 46"/>
          <p:cNvSpPr txBox="1"/>
          <p:nvPr/>
        </p:nvSpPr>
        <p:spPr>
          <a:xfrm>
            <a:off x="5848031" y="1284057"/>
            <a:ext cx="1237130" cy="338554"/>
          </a:xfrm>
          <a:prstGeom prst="rect">
            <a:avLst/>
          </a:prstGeom>
          <a:noFill/>
        </p:spPr>
        <p:txBody>
          <a:bodyPr wrap="square" rtlCol="0">
            <a:spAutoFit/>
          </a:bodyPr>
          <a:lstStyle/>
          <a:p>
            <a:r>
              <a:rPr lang="en-US" sz="1600" dirty="0" err="1" smtClean="0">
                <a:latin typeface="Garamond" panose="02020404030301010803" pitchFamily="18" charset="0"/>
              </a:rPr>
              <a:t>Alternaria</a:t>
            </a:r>
            <a:endParaRPr lang="en-US" sz="1600" dirty="0">
              <a:latin typeface="Garamond" panose="02020404030301010803" pitchFamily="18" charset="0"/>
            </a:endParaRPr>
          </a:p>
        </p:txBody>
      </p:sp>
    </p:spTree>
    <p:extLst>
      <p:ext uri="{BB962C8B-B14F-4D97-AF65-F5344CB8AC3E}">
        <p14:creationId xmlns:p14="http://schemas.microsoft.com/office/powerpoint/2010/main" val="56844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TotalTime>
  <Words>864</Words>
  <Application>Microsoft Office PowerPoint</Application>
  <PresentationFormat>Custom</PresentationFormat>
  <Paragraphs>55</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Corbel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Lorraine Jensen</dc:creator>
  <cp:lastModifiedBy>Sandra Lorraine Jensen</cp:lastModifiedBy>
  <cp:revision>54</cp:revision>
  <cp:lastPrinted>2019-10-31T15:02:54Z</cp:lastPrinted>
  <dcterms:created xsi:type="dcterms:W3CDTF">2019-02-07T16:12:04Z</dcterms:created>
  <dcterms:modified xsi:type="dcterms:W3CDTF">2019-11-05T13:32:51Z</dcterms:modified>
</cp:coreProperties>
</file>